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65" r:id="rId3"/>
    <p:sldId id="258" r:id="rId4"/>
    <p:sldId id="274" r:id="rId5"/>
    <p:sldId id="275" r:id="rId6"/>
    <p:sldId id="276" r:id="rId7"/>
    <p:sldId id="277" r:id="rId8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howGuides="1">
      <p:cViewPr varScale="1">
        <p:scale>
          <a:sx n="66" d="100"/>
          <a:sy n="66" d="100"/>
        </p:scale>
        <p:origin x="1206" y="66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pPr/>
              <a:t>2025-05-20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4.png"/><Relationship Id="rId16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pPr/>
              <a:t>2025-05-20</a:t>
            </a:fld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500FFCFA-D3A4-40A4-E76C-99575547246A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DC91A070-16DB-C0E1-0B7B-93924541A6E7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00" y="6371047"/>
            <a:ext cx="2633371" cy="949192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AB280FEF-799B-B9CA-10D2-815DA71DA238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43" y="6370378"/>
            <a:ext cx="2239772" cy="95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pic>
        <p:nvPicPr>
          <p:cNvPr id="8" name="Obraz 7" descr="znak Funduszy Europejskich">
            <a:extLst>
              <a:ext uri="{FF2B5EF4-FFF2-40B4-BE49-F238E27FC236}">
                <a16:creationId xmlns:a16="http://schemas.microsoft.com/office/drawing/2014/main" id="{BFD80FA4-66E0-3049-A92A-085F431CEB0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9" name="Obraz 8" descr="flaga Unii Europejskie z dopiskiem dofinansowane przez Unię Europejską">
            <a:extLst>
              <a:ext uri="{FF2B5EF4-FFF2-40B4-BE49-F238E27FC236}">
                <a16:creationId xmlns:a16="http://schemas.microsoft.com/office/drawing/2014/main" id="{695F0183-048A-AF46-A850-8C265BFACC2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00" y="6371047"/>
            <a:ext cx="2633371" cy="949192"/>
          </a:xfrm>
          <a:prstGeom prst="rect">
            <a:avLst/>
          </a:prstGeom>
        </p:spPr>
      </p:pic>
      <p:pic>
        <p:nvPicPr>
          <p:cNvPr id="10" name="Obraz 9" descr="barwy RP">
            <a:extLst>
              <a:ext uri="{FF2B5EF4-FFF2-40B4-BE49-F238E27FC236}">
                <a16:creationId xmlns:a16="http://schemas.microsoft.com/office/drawing/2014/main" id="{875F5C9C-57CB-134D-A405-3BC05A23D85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43" y="6370378"/>
            <a:ext cx="2239772" cy="95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pPr/>
              <a:t>2025-05-20</a:t>
            </a:fld>
            <a:endParaRPr lang="pl-PL" dirty="0"/>
          </a:p>
        </p:txBody>
      </p:sp>
      <p:pic>
        <p:nvPicPr>
          <p:cNvPr id="8" name="Obraz 7" descr="logo Funduszy Europejskich">
            <a:extLst>
              <a:ext uri="{FF2B5EF4-FFF2-40B4-BE49-F238E27FC236}">
                <a16:creationId xmlns:a16="http://schemas.microsoft.com/office/drawing/2014/main" id="{500FFCFA-D3A4-40A4-E76C-99575547246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10" name="Obraz 9" descr="flaga Unii Europejskiej z dopiskiem dofinansowane przez Unię Europejską">
            <a:extLst>
              <a:ext uri="{FF2B5EF4-FFF2-40B4-BE49-F238E27FC236}">
                <a16:creationId xmlns:a16="http://schemas.microsoft.com/office/drawing/2014/main" id="{DC91A070-16DB-C0E1-0B7B-93924541A6E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00" y="6371047"/>
            <a:ext cx="2633371" cy="949192"/>
          </a:xfrm>
          <a:prstGeom prst="rect">
            <a:avLst/>
          </a:prstGeom>
        </p:spPr>
      </p:pic>
      <p:pic>
        <p:nvPicPr>
          <p:cNvPr id="12" name="Obraz 11" descr="barwy RP">
            <a:extLst>
              <a:ext uri="{FF2B5EF4-FFF2-40B4-BE49-F238E27FC236}">
                <a16:creationId xmlns:a16="http://schemas.microsoft.com/office/drawing/2014/main" id="{AB280FEF-799B-B9CA-10D2-815DA71DA23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43" y="6370378"/>
            <a:ext cx="2239772" cy="95053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pPr/>
              <a:t>2025-05-20</a:t>
            </a:fld>
            <a:endParaRPr lang="pl-PL" dirty="0"/>
          </a:p>
        </p:txBody>
      </p:sp>
      <p:pic>
        <p:nvPicPr>
          <p:cNvPr id="8" name="Obraz 7" descr="logo Funduszy Europejskich">
            <a:extLst>
              <a:ext uri="{FF2B5EF4-FFF2-40B4-BE49-F238E27FC236}">
                <a16:creationId xmlns:a16="http://schemas.microsoft.com/office/drawing/2014/main" id="{70B23A41-17AB-76D8-3EFE-38FC22C5B5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10" name="Obraz 9" descr="flaga Unii Europejskie z dopiskiem dofinansowane przez Unię Europejską">
            <a:extLst>
              <a:ext uri="{FF2B5EF4-FFF2-40B4-BE49-F238E27FC236}">
                <a16:creationId xmlns:a16="http://schemas.microsoft.com/office/drawing/2014/main" id="{E8AB2AB5-3131-C310-7606-68997985114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00" y="6371047"/>
            <a:ext cx="2633371" cy="949192"/>
          </a:xfrm>
          <a:prstGeom prst="rect">
            <a:avLst/>
          </a:prstGeom>
        </p:spPr>
      </p:pic>
      <p:pic>
        <p:nvPicPr>
          <p:cNvPr id="12" name="Obraz 11" descr="barwy RP">
            <a:extLst>
              <a:ext uri="{FF2B5EF4-FFF2-40B4-BE49-F238E27FC236}">
                <a16:creationId xmlns:a16="http://schemas.microsoft.com/office/drawing/2014/main" id="{7C93677B-A16E-82CA-7FC4-B6B51516070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43" y="6370378"/>
            <a:ext cx="2239772" cy="950531"/>
          </a:xfrm>
          <a:prstGeom prst="rect">
            <a:avLst/>
          </a:prstGeom>
        </p:spPr>
      </p:pic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l-PL" dirty="0"/>
              <a:t>Szkoła z tradycją w świecie nowych możliwości – projekt realizowany                          w III Liceum Ogólnokształcącym                              im. Jana Kochanowskiego w Krakowie</a:t>
            </a: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Czas trwania: 02.12.2024 – 01.06.2026</a:t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C2F625A-2277-4F6D-95F0-91B1E04866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Całkowita kwota dofinansowania: 232 740,71 zł</a:t>
            </a:r>
          </a:p>
          <a:p>
            <a:r>
              <a:rPr lang="pl-PL" dirty="0"/>
              <a:t>Dofinansowanie projektu z UE: 192 057,63 zł</a:t>
            </a:r>
          </a:p>
          <a:p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229C2C5-54F9-4EC4-92E9-11C5F82C3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71839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ymbol zastępczy obrazu 2" descr="Mężczyzna pracuje na komputerze">
            <a:extLst>
              <a:ext uri="{FF2B5EF4-FFF2-40B4-BE49-F238E27FC236}">
                <a16:creationId xmlns:a16="http://schemas.microsoft.com/office/drawing/2014/main" id="{E13C071F-1533-4D50-953E-8CC25EABE35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9" b="3819"/>
          <a:stretch>
            <a:fillRect/>
          </a:stretch>
        </p:blipFill>
        <p:spPr/>
      </p:pic>
      <p:sp>
        <p:nvSpPr>
          <p:cNvPr id="11" name="Tytuł 10">
            <a:extLst>
              <a:ext uri="{FF2B5EF4-FFF2-40B4-BE49-F238E27FC236}">
                <a16:creationId xmlns:a16="http://schemas.microsoft.com/office/drawing/2014/main" id="{56D39C55-7AA3-7040-B077-14B2D470B7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2766" y="4851407"/>
            <a:ext cx="6480176" cy="1320421"/>
          </a:xfrm>
        </p:spPr>
        <p:txBody>
          <a:bodyPr>
            <a:normAutofit fontScale="90000"/>
          </a:bodyPr>
          <a:lstStyle/>
          <a:p>
            <a:r>
              <a:rPr lang="pl-PL" dirty="0"/>
              <a:t>Liczba uczestników : 21 nauczycieli                o mniejszych szansach</a:t>
            </a:r>
            <a:br>
              <a:rPr lang="pl-PL" dirty="0"/>
            </a:br>
            <a:r>
              <a:rPr lang="pl-PL" dirty="0"/>
              <a:t>Zaplanowane mobilności: Hiszpania, Malta, Irlandia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86684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Uczestnicy o mniejszych szansach: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Niepełnosprawność</a:t>
            </a:r>
          </a:p>
          <a:p>
            <a:r>
              <a:rPr lang="pl-PL" dirty="0"/>
              <a:t>Przeszkody natury ekonomicznej</a:t>
            </a:r>
          </a:p>
          <a:p>
            <a:r>
              <a:rPr lang="pl-PL" dirty="0"/>
              <a:t>Różnice kulturowe</a:t>
            </a:r>
          </a:p>
          <a:p>
            <a:r>
              <a:rPr lang="pl-PL" dirty="0"/>
              <a:t>Problemy zdrowotne</a:t>
            </a:r>
          </a:p>
          <a:p>
            <a:r>
              <a:rPr lang="pl-PL" dirty="0"/>
              <a:t>Przeszkody społeczne związane z dyskryminacją</a:t>
            </a:r>
          </a:p>
          <a:p>
            <a:r>
              <a:rPr lang="pl-PL" dirty="0"/>
              <a:t>Przeszkody natury geograficznej</a:t>
            </a:r>
          </a:p>
          <a:p>
            <a:pP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2992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Cele projektu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Nawiązanie i rozwijanie współpracy z instytucjami europejskimi za granicą, a także organizowanie projektów we współpracy ze szkołami polskimi mającymi podobne cele.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Nabycie lub udoskonalenie umiejętności posługiwania się językiem obcym przez doświadczonych nauczycieli różnych przedmiotów (kompetencje językowe)</a:t>
            </a:r>
            <a:br>
              <a:rPr lang="pl-PL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pl-PL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Poprawa dobrostanu uczniów i nauczycieli.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Podniesienie efektywności procesu uczenia się (z uwzględnieniem trudności                    i potencjału osób ze specjalnymi potrzebami) oraz wypracowanie umiejętności krytycznego pozyskiwania informacji przez uczniów. </a:t>
            </a: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2992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9432949" cy="1080001"/>
          </a:xfrm>
        </p:spPr>
        <p:txBody>
          <a:bodyPr/>
          <a:lstStyle/>
          <a:p>
            <a:r>
              <a:rPr lang="pl-PL" dirty="0"/>
              <a:t>Zaplanowane działania po odbytych </a:t>
            </a:r>
            <a:r>
              <a:rPr lang="pl-PL" dirty="0" err="1"/>
              <a:t>mobilnościach</a:t>
            </a:r>
            <a:r>
              <a:rPr lang="pl-PL" dirty="0"/>
              <a:t>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514350" indent="-514350">
              <a:lnSpc>
                <a:spcPct val="120000"/>
              </a:lnSpc>
              <a:buAutoNum type="arabicPeriod"/>
            </a:pPr>
            <a:r>
              <a:rPr lang="pl-PL" sz="6000" dirty="0"/>
              <a:t>Innowacje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pl-PL" sz="6000" dirty="0"/>
              <a:t>Lekcje otwarte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pl-PL" sz="6000" dirty="0"/>
              <a:t>Warsztaty 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pl-PL" sz="6000" dirty="0"/>
              <a:t>Omówienie i udostępnienie zainteresowanym nauczycielom scenariuszy przeprowadzonych szkoleń i lekcji oraz produktów projektu (skrypty z kursów metodycznych)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pl-PL" sz="6000" dirty="0"/>
              <a:t>Zorganizowanie wystawy o państwach mobilności podczas Dni Otwartych Szkoły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pl-PL" sz="6000" dirty="0"/>
              <a:t>Przygotowanie prezentacji multimedialnych i relacja z mobilności podczas zebrania                 z rodzicami uczniów 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pl-PL" sz="6000" dirty="0"/>
              <a:t>Zorganizowanie międzyszkolnych konkursów 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pl-PL" sz="6000" dirty="0"/>
              <a:t>Zajęcia otwarte dla uczniów, rodziców i nauczycieli dot. radzenia sobie ze stresem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pl-PL" sz="6000" dirty="0"/>
              <a:t>Konferencja 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Zadania uczestnika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Udział w mobilności (kursie) – po kursie należy wypełnić ankietę</a:t>
            </a:r>
          </a:p>
          <a:p>
            <a:r>
              <a:rPr lang="pl-PL" dirty="0"/>
              <a:t>Relacja z przebiegu mobilności </a:t>
            </a:r>
          </a:p>
          <a:p>
            <a:r>
              <a:rPr lang="pl-PL" dirty="0"/>
              <a:t>Przeprowadzenie lekcji otwartych, warsztatów</a:t>
            </a:r>
          </a:p>
          <a:p>
            <a:r>
              <a:rPr lang="pl-PL" dirty="0"/>
              <a:t>Aktywne wdrażanie działań i dokumentowanie ich (promocja na szkolnej stronie internetowej)</a:t>
            </a:r>
          </a:p>
          <a:p>
            <a:r>
              <a:rPr lang="pl-PL" dirty="0"/>
              <a:t>Organizacja konferencji upowszechniającej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196</TotalTime>
  <Words>265</Words>
  <Application>Microsoft Office PowerPoint</Application>
  <PresentationFormat>Niestandardowy</PresentationFormat>
  <Paragraphs>35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Aptos</vt:lpstr>
      <vt:lpstr>Arial</vt:lpstr>
      <vt:lpstr>Calibri</vt:lpstr>
      <vt:lpstr>Open Sans</vt:lpstr>
      <vt:lpstr>Motyw pakietu Office</vt:lpstr>
      <vt:lpstr>Szkoła z tradycją w świecie nowych możliwości – projekt realizowany                          w III Liceum Ogólnokształcącym                              im. Jana Kochanowskiego w Krakowie</vt:lpstr>
      <vt:lpstr>Czas trwania: 02.12.2024 – 01.06.2026 </vt:lpstr>
      <vt:lpstr>Liczba uczestników : 21 nauczycieli                o mniejszych szansach Zaplanowane mobilności: Hiszpania, Malta, Irlandia </vt:lpstr>
      <vt:lpstr>Uczestnicy o mniejszych szansach:</vt:lpstr>
      <vt:lpstr>Cele projektu</vt:lpstr>
      <vt:lpstr>Zaplanowane działania po odbytych mobilnościach:</vt:lpstr>
      <vt:lpstr>Zadania uczestnika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Andrzej Górniak</cp:lastModifiedBy>
  <cp:revision>18</cp:revision>
  <dcterms:created xsi:type="dcterms:W3CDTF">2022-06-22T09:40:44Z</dcterms:created>
  <dcterms:modified xsi:type="dcterms:W3CDTF">2025-05-20T16:19:45Z</dcterms:modified>
</cp:coreProperties>
</file>